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4" r:id="rId3"/>
    <p:sldId id="263" r:id="rId4"/>
    <p:sldId id="268" r:id="rId5"/>
    <p:sldId id="258" r:id="rId6"/>
    <p:sldId id="269" r:id="rId7"/>
    <p:sldId id="266" r:id="rId8"/>
    <p:sldId id="270" r:id="rId9"/>
    <p:sldId id="271" r:id="rId10"/>
    <p:sldId id="273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A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Ответы</a:t>
            </a:r>
            <a:r>
              <a:rPr lang="ru-RU" baseline="0" dirty="0" smtClean="0"/>
              <a:t> №1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4689857268930909E-2"/>
          <c:y val="0.10960399303873702"/>
          <c:w val="0.65670106050174537"/>
          <c:h val="0.7735780306019797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3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D5-4F1D-8600-AFC928DD3C5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D5-4F1D-8600-AFC928DD3C5C}"/>
              </c:ext>
            </c:extLst>
          </c:dPt>
          <c:dPt>
            <c:idx val="2"/>
            <c:bubble3D val="0"/>
            <c:explosion val="12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AD5-4F1D-8600-AFC928DD3C5C}"/>
              </c:ext>
            </c:extLst>
          </c:dPt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mmm\-yy</c:formatCode>
                <c:ptCount val="3"/>
                <c:pt idx="0" formatCode="General">
                  <c:v>31</c:v>
                </c:pt>
                <c:pt idx="1">
                  <c:v>3</c:v>
                </c:pt>
                <c:pt idx="2" formatCode="General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AD5-4F1D-8600-AFC928DD3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№2</a:t>
            </a:r>
          </a:p>
        </c:rich>
      </c:tx>
      <c:layout>
        <c:manualLayout>
          <c:xMode val="edge"/>
          <c:yMode val="edge"/>
          <c:x val="4.6522446521581197E-2"/>
          <c:y val="6.76370115824117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Ответы №2</c:v>
                </c:pt>
              </c:strCache>
            </c:strRef>
          </c:tx>
          <c:dPt>
            <c:idx val="0"/>
            <c:bubble3D val="0"/>
            <c:explosion val="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BF-483F-8738-873EE1CF2CE3}"/>
              </c:ext>
            </c:extLst>
          </c:dPt>
          <c:dPt>
            <c:idx val="1"/>
            <c:bubble3D val="0"/>
            <c:explosion val="2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9BF-483F-8738-873EE1CF2CE3}"/>
              </c:ext>
            </c:extLst>
          </c:dPt>
          <c:dPt>
            <c:idx val="2"/>
            <c:bubble3D val="0"/>
            <c:explosion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9BF-483F-8738-873EE1CF2CE3}"/>
              </c:ext>
            </c:extLst>
          </c:dPt>
          <c:dPt>
            <c:idx val="3"/>
            <c:bubble3D val="0"/>
            <c:explosion val="3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9BF-483F-8738-873EE1CF2CE3}"/>
              </c:ext>
            </c:extLst>
          </c:dPt>
          <c:dLbls>
            <c:dLbl>
              <c:idx val="0"/>
              <c:layout>
                <c:manualLayout>
                  <c:x val="-4.8944597561567747E-3"/>
                  <c:y val="6.9064147975311145E-3"/>
                </c:manualLayout>
              </c:layout>
              <c:tx>
                <c:rich>
                  <a:bodyPr/>
                  <a:lstStyle/>
                  <a:p>
                    <a:fld id="{59ACCFA5-E3D9-4BA6-8E6F-C49CEC73A33D}" type="VALUE">
                      <a:rPr lang="en-US" sz="200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9BF-483F-8738-873EE1CF2CE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5740275219816419E-2"/>
                  <c:y val="-2.5624320450424409E-2"/>
                </c:manualLayout>
              </c:layout>
              <c:tx>
                <c:rich>
                  <a:bodyPr/>
                  <a:lstStyle/>
                  <a:p>
                    <a:fld id="{676FA56B-85DE-4115-B7D0-3EC5C8676B1E}" type="VALUE">
                      <a:rPr lang="en-US" sz="200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9BF-483F-8738-873EE1CF2CE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3515663697428387E-2"/>
                  <c:y val="-7.74892931856871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5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DB95D5E-6046-4F69-8327-0DD00BB16CE1}" type="VALUE">
                      <a:rPr lang="en-US" sz="2000" baseline="0"/>
                      <a:pPr>
                        <a:defRPr sz="1350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5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9BF-483F-8738-873EE1CF2CE3}"/>
                </c:ext>
                <c:ext xmlns:c15="http://schemas.microsoft.com/office/drawing/2012/chart" uri="{CE6537A1-D6FC-4f65-9D91-7224C49458BB}">
                  <c15:layout>
                    <c:manualLayout>
                      <c:w val="0.14386295192186427"/>
                      <c:h val="0.1113322491259541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3.5199311061081635E-3"/>
                  <c:y val="-1.1891235956915828E-2"/>
                </c:manualLayout>
              </c:layout>
              <c:tx>
                <c:rich>
                  <a:bodyPr/>
                  <a:lstStyle/>
                  <a:p>
                    <a:fld id="{DE9B2CCB-CCD4-49AD-867F-39FDD830944A}" type="VALUE">
                      <a:rPr lang="en-US" sz="200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9BF-483F-8738-873EE1CF2CE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Уменьшение свалок</c:v>
                </c:pt>
                <c:pt idx="1">
                  <c:v>Вторичное сырье</c:v>
                </c:pt>
                <c:pt idx="2">
                  <c:v>Сохранение п.р.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23</c:v>
                </c:pt>
                <c:pt idx="3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9BF-483F-8738-873EE1CF2CE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r>
              <a:rPr lang="ru-RU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№3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60403545630875433"/>
          <c:y val="5.4114041113988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ответы №3</c:v>
                </c:pt>
              </c:strCache>
            </c:strRef>
          </c:tx>
          <c:explosion val="1"/>
          <c:dPt>
            <c:idx val="0"/>
            <c:bubble3D val="0"/>
            <c:explosion val="27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97-4074-8D46-E47048E497E2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497-4074-8D46-E47048E497E2}"/>
              </c:ext>
            </c:extLst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497-4074-8D46-E47048E497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497-4074-8D46-E47048E497E2}"/>
              </c:ext>
            </c:extLst>
          </c:dPt>
          <c:dPt>
            <c:idx val="4"/>
            <c:bubble3D val="0"/>
            <c:explosion val="11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497-4074-8D46-E47048E497E2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92514808-F4CD-4427-B6E9-8A6E2C06C362}" type="VALUE">
                      <a: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497-4074-8D46-E47048E497E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А)</c:v>
                </c:pt>
                <c:pt idx="1">
                  <c:v>Б)</c:v>
                </c:pt>
                <c:pt idx="2">
                  <c:v>В)</c:v>
                </c:pt>
                <c:pt idx="3">
                  <c:v>Г)</c:v>
                </c:pt>
                <c:pt idx="4">
                  <c:v>Д)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2.6</c:v>
                </c:pt>
                <c:pt idx="1">
                  <c:v>8.4</c:v>
                </c:pt>
                <c:pt idx="2">
                  <c:v>14.3</c:v>
                </c:pt>
                <c:pt idx="3">
                  <c:v>19</c:v>
                </c:pt>
                <c:pt idx="4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497-4074-8D46-E47048E497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98209186355096"/>
          <c:y val="0.88964223431802558"/>
          <c:w val="0.38396185974247421"/>
          <c:h val="9.63756627736969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№4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222006338825509"/>
          <c:y val="0.17799675031744391"/>
          <c:w val="0.64393593358346546"/>
          <c:h val="0.660244509832612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Ответы №4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2C-42C5-9B80-32D1CA60296E}"/>
              </c:ext>
            </c:extLst>
          </c:dPt>
          <c:dPt>
            <c:idx val="1"/>
            <c:bubble3D val="0"/>
            <c:explosion val="1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2C-42C5-9B80-32D1CA60296E}"/>
              </c:ext>
            </c:extLst>
          </c:dPt>
          <c:dPt>
            <c:idx val="2"/>
            <c:bubble3D val="0"/>
            <c:explosion val="23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42C-42C5-9B80-32D1CA60296E}"/>
              </c:ext>
            </c:extLst>
          </c:dPt>
          <c:dLbls>
            <c:dLbl>
              <c:idx val="2"/>
              <c:layout>
                <c:manualLayout>
                  <c:x val="-1.3458448969013241E-2"/>
                  <c:y val="-1.73541423620422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42C-42C5-9B80-32D1CA60296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</c:v>
                </c:pt>
                <c:pt idx="1">
                  <c:v>13</c:v>
                </c:pt>
                <c:pt idx="2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42C-42C5-9B80-32D1CA602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291955995564918"/>
          <c:y val="0.92740775914636753"/>
          <c:w val="0.33071375498901212"/>
          <c:h val="5.95766340821008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30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94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4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73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39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88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37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83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7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65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29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2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07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082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25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504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61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CCCB19-A912-47B0-8213-C56FD9F38DA3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06A13D-5FF5-4D84-A7C6-9BC384251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9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1798" y="1201002"/>
            <a:ext cx="9144000" cy="171961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«Мы за чистое село»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08979" y="3548418"/>
            <a:ext cx="6623712" cy="291379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59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1312" y="975815"/>
            <a:ext cx="8816453" cy="588218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утилизации твердых бытовых отходов (ТБО) возрастает с каждым годом. Мы сталкиваемся с мусором ежедневно, поэтому каждый человек может сделать первый шаг к очищению планеты – разделение мусора.</a:t>
            </a:r>
          </a:p>
          <a:p>
            <a:pPr marL="0" indent="0">
              <a:buNone/>
            </a:pP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к раздельному сбору мусора и организовать в </a:t>
            </a:r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школе,селе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сбор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мусора</a:t>
            </a:r>
          </a:p>
          <a:p>
            <a:pPr marL="0" indent="0">
              <a:buNone/>
            </a:pP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1.Изучить проблемы мусора и утилизации в мире и России.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2.Провести анкетирование населения с целью выявления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к раздельному сбору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мусора.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Разработать план реализации проекта 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Выстроить работу в соответствии с планом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Провести экологические занятия среди учащихся и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жителей села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раздельному сбору мусора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Организовать в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школе и селе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сбор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мусора</a:t>
            </a: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226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5403" y="627797"/>
            <a:ext cx="9756110" cy="5868537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над проектом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I. Подготовительный: подбор, просмотр литературы, относящейся к раздельному сбору мусора; обобщение источников и литературы.	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Этап II. Разработка и организация исследовательской работы: составление плана; уточнение цели, задач и гипотезы исследования выбор и обоснование методов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исследования, организация и проведение экспериментальной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части; обобщение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оформление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исследовательской работы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Этап III.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сбор мусора в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школе: планирование работы;  реализация ….; обобщение и оформление работы.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IV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раздельный сбор мусора в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селе: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работы;  реализация ….; обобщение и оформление работы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этапов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 анализ проекта </a:t>
            </a:r>
            <a:b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исследовательского проекта. Подготовка доклада и выступления перед аудиторией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3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0812" y="573206"/>
            <a:ext cx="9717206" cy="5595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исследовательской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выяснить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жителей села к раздельному сбору бытовых отходов в селе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Сатагай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	Познакомиться с информацией по проблеме бытовых отходов; узнать, как утилизируется бытовой мусор в республике;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	Провести социологический опрос (анкетирование).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	Исследовать и описать мусор, накопленный в мусорной корзине семьи, произвести расчеты количества мусора на семью, на одного человека за неделю, за месяц, за год;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	Выявить пункты приема и переработки вторичного сырья в городе 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	Сделать выводы, оформить работу.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24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4585" y="464025"/>
            <a:ext cx="9539786" cy="5950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исследований: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Сбор информации, изучение и обработка материалов по раздельному сбору мусора (декабрь).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Формулирование цели, задач и выдвижение гипотезы исследования (декабрь).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3.Выбор методов исследования. Составление анкеты. Проведение анкетирования (январь).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4.Систематизация информации, обработка данных, проведение эксперимента, анализ результатов (январь).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Написание, оформление и защита исследовательской работы  (февраль).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775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81300"/>
              </p:ext>
            </p:extLst>
          </p:nvPr>
        </p:nvGraphicFramePr>
        <p:xfrm>
          <a:off x="286602" y="202987"/>
          <a:ext cx="11548811" cy="660349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5603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4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5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00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316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03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870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220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свалок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Ущерб природе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Вред человеку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Пути разложения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Конечный пункт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разложения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разложения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Опасный способ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обезвреживания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2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Макулатура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наносит 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однако краска,</a:t>
                      </a: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может выделять ядовитые газы.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Краска может выделять при разложении ядовитые вещества.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Используется в пищу разными микроорганизмами.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Перегной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углекислый газ и вода.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ah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</a:t>
                      </a: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Компостирование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9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Натуральные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ткани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наносят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наносят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Используется в пищу разными </a:t>
                      </a: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микроорганизмами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Перегной,</a:t>
                      </a: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углекислый газ и вода.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Сжигание в условиях,</a:t>
                      </a:r>
                      <a:r>
                        <a:rPr lang="sah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обеспечивающих полноту сгорания.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9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Дерево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ah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наносят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ah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Могут </a:t>
                      </a: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вызвать </a:t>
                      </a: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травмы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Используется в пищу разными микроорганизмами.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Перегной, тела организмов,</a:t>
                      </a:r>
                      <a:r>
                        <a:rPr lang="sah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углекислый газ и вода.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Несколько десятков </a:t>
                      </a: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ah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Сжигание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70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Консервные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Соединение цинка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олова и железа ядовиты для многих организмов, острые края банок травмируют животных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Ранят ноги при хождении босиком. В банках накапливается вода, в которой развиваются личинки кровососущих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насекомых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 действие кислорода железо медленно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окисляется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Мелкие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куску ржавчины или растворимые соли железа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Несколько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десятков 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Захоронение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предварительного обжига.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70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Металлолом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Соединения железа ядовиты для многих организмов. Куски металлов травмируют животных.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Вызывает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различные травмы.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 действием растворённого в воде или находящегося в воздухе кислорода медленно окисляется до оксида железа.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Порошок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ржавчины или растворимые соли железа.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20-70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Вывоз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свалку или захоронение.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0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Стеклотара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Вызывает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ранения у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животных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Вызывает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ранения у людей.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Медленно растрескивается и рассыпается от перепадов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Мелкая стеклянная крошка, по виду неотличимая от песка.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Несколько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сотен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Вывоз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свалку или захоронение.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0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Пластмасс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Препятствует газообмену в почвах.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Пластмассы могут выделять при разложении ядовитые вещества.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Медленно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окисляется кислородом воздуха.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Углекислый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 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лет.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Углекислый газ и вода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2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Батарейки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Ядовиты для многих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организмов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Ядовиты для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Окисляется под действием кислорода.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Соли цинка и марганца.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лет.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пункты приема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74" marR="26074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49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13882"/>
              </p:ext>
            </p:extLst>
          </p:nvPr>
        </p:nvGraphicFramePr>
        <p:xfrm>
          <a:off x="383903" y="0"/>
          <a:ext cx="3415234" cy="3788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138706"/>
              </p:ext>
            </p:extLst>
          </p:nvPr>
        </p:nvGraphicFramePr>
        <p:xfrm>
          <a:off x="3799137" y="-119419"/>
          <a:ext cx="4239445" cy="4027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363737"/>
              </p:ext>
            </p:extLst>
          </p:nvPr>
        </p:nvGraphicFramePr>
        <p:xfrm>
          <a:off x="7709168" y="53451"/>
          <a:ext cx="3658845" cy="384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464171"/>
              </p:ext>
            </p:extLst>
          </p:nvPr>
        </p:nvGraphicFramePr>
        <p:xfrm>
          <a:off x="6226842" y="3371376"/>
          <a:ext cx="3623480" cy="3657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471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4084" y="821690"/>
            <a:ext cx="100736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Эксперимент заключается в следующем: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«Необходимо в течение двух недель собирать мусор раздельно в 4 пакета (стекло, бумага, пластик и пищевые отходы). Опыт проводится с 22 сентября по 8 октября.  Итог приводится в виде столбчатой диаграммы.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Стекло-4,2 кг.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Бумага, картон-1,5кг.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Пластик-2,5 кг.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Пищевые отходы-6 кг.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+mj-lt"/>
              </a:rPr>
              <a:t>Эксперимент</a:t>
            </a:r>
            <a:endParaRPr lang="ru-RU" sz="4000" b="1" i="1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480" y="2351224"/>
            <a:ext cx="6333250" cy="434279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0" y="4072882"/>
            <a:ext cx="4180290" cy="2785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762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час по теме РСМ</a:t>
            </a:r>
            <a:endParaRPr lang="ru-RU" sz="4800" b="1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385" y="3234795"/>
            <a:ext cx="5011282" cy="3433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161" y="3190395"/>
            <a:ext cx="4811182" cy="3522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869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827" y="832513"/>
            <a:ext cx="7108723" cy="46595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934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653795"/>
            <a:ext cx="4200679" cy="1246239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30ACEC"/>
                </a:solidFill>
                <a:latin typeface="Sitka Small" panose="02000505000000020004" pitchFamily="2" charset="0"/>
              </a:rPr>
              <a:t>Игра</a:t>
            </a:r>
            <a:r>
              <a:rPr lang="ru-RU" sz="3600" dirty="0" smtClean="0">
                <a:latin typeface="Sitka Small" panose="02000505000000020004" pitchFamily="2" charset="0"/>
              </a:rPr>
              <a:t> </a:t>
            </a:r>
            <a:br>
              <a:rPr lang="ru-RU" sz="3600" dirty="0" smtClean="0">
                <a:latin typeface="Sitka Small" panose="02000505000000020004" pitchFamily="2" charset="0"/>
              </a:rPr>
            </a:br>
            <a:r>
              <a:rPr lang="ru-RU" sz="3600" i="1" dirty="0" smtClean="0">
                <a:solidFill>
                  <a:schemeClr val="accent2">
                    <a:lumMod val="50000"/>
                  </a:schemeClr>
                </a:solidFill>
                <a:latin typeface="Sitka Small" panose="02000505000000020004" pitchFamily="2" charset="0"/>
              </a:rPr>
              <a:t>«Собери мусор!»</a:t>
            </a:r>
            <a:endParaRPr lang="ru-RU" sz="3600" i="1" dirty="0">
              <a:solidFill>
                <a:schemeClr val="accent2">
                  <a:lumMod val="50000"/>
                </a:schemeClr>
              </a:solidFill>
              <a:latin typeface="Sitka Small" panose="02000505000000020004" pitchFamily="2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24" y="653795"/>
            <a:ext cx="6240462" cy="5599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4312" y="2005781"/>
            <a:ext cx="3987340" cy="4100051"/>
          </a:xfrm>
        </p:spPr>
        <p:txBody>
          <a:bodyPr/>
          <a:lstStyle/>
          <a:p>
            <a:r>
              <a:rPr lang="ru-RU" dirty="0" smtClean="0"/>
              <a:t>Мы провели игру ученикам 3 и 4 классов,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388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160</TotalTime>
  <Words>616</Words>
  <Application>Microsoft Office PowerPoint</Application>
  <PresentationFormat>Широкоэкранный</PresentationFormat>
  <Paragraphs>152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Sitka Small</vt:lpstr>
      <vt:lpstr>Times New Roman</vt:lpstr>
      <vt:lpstr>Параллакс</vt:lpstr>
      <vt:lpstr>Проект «Мы за чистое село»</vt:lpstr>
      <vt:lpstr>Презентация PowerPoint</vt:lpstr>
      <vt:lpstr>                        Этапы работы над проектом:  Этап I. Подготовительный: подбор, просмотр литературы, относящейся к раздельному сбору мусора; обобщение источников и литературы.    Этап II. Разработка и организация исследовательской работы: составление плана; уточнение цели, задач и гипотезы исследования выбор и обоснование методов исследования, организация и проведение экспериментальной части; обобщение и оформление исследовательской работы.   Этап III. Организовать раздельный сбор мусора в школе: планирование работы;  реализация ….; обобщение и оформление работы. Этап IV. Организовать раздельный сбор мусора в селе: планирование работы;  реализация ….; обобщение и оформление работы. Этап V. Обобщение этапов проекта; анализ проекта  Этап VI. Защита исследовательского проекта. Подготовка доклада и выступления перед аудиторией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Классный час по теме РСМ</vt:lpstr>
      <vt:lpstr>Презентация PowerPoint</vt:lpstr>
      <vt:lpstr>Игра  «Собери мусор!»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ЦИТ</dc:creator>
  <cp:lastModifiedBy>ЦИТ</cp:lastModifiedBy>
  <cp:revision>21</cp:revision>
  <dcterms:created xsi:type="dcterms:W3CDTF">2020-02-19T06:28:45Z</dcterms:created>
  <dcterms:modified xsi:type="dcterms:W3CDTF">2020-03-20T07:13:55Z</dcterms:modified>
</cp:coreProperties>
</file>